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Lst>
  <p:sldSz cx="15119350"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B883"/>
    <a:srgbClr val="FF6969"/>
    <a:srgbClr val="FFAB81"/>
    <a:srgbClr val="CFEC74"/>
    <a:srgbClr val="74CE78"/>
    <a:srgbClr val="90E4E8"/>
    <a:srgbClr val="786BDB"/>
    <a:srgbClr val="CB77CD"/>
    <a:srgbClr val="DDDDDD"/>
    <a:srgbClr val="FBBB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1"/>
    <p:restoredTop sz="94691"/>
  </p:normalViewPr>
  <p:slideViewPr>
    <p:cSldViewPr snapToGrid="0" snapToObjects="1">
      <p:cViewPr varScale="1">
        <p:scale>
          <a:sx n="65" d="100"/>
          <a:sy n="65" d="100"/>
        </p:scale>
        <p:origin x="104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en-GB"/>
              <a:t>Click to edit Master title style</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776735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5137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en-GB"/>
              <a:t>Click to edit Master title style</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5C100A2-77B3-4943-BAC3-2CE51C7A2FB6}"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6091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5C100A2-77B3-4943-BAC3-2CE51C7A2FB6}"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71018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4" name="Content Placeholder 3"/>
          <p:cNvSpPr>
            <a:spLocks noGrp="1"/>
          </p:cNvSpPr>
          <p:nvPr>
            <p:ph sz="half" idx="2"/>
          </p:nvPr>
        </p:nvSpPr>
        <p:spPr>
          <a:xfrm>
            <a:off x="1041426" y="3905482"/>
            <a:ext cx="63961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6" name="Content Placeholder 5"/>
          <p:cNvSpPr>
            <a:spLocks noGrp="1"/>
          </p:cNvSpPr>
          <p:nvPr>
            <p:ph sz="quarter" idx="4"/>
          </p:nvPr>
        </p:nvSpPr>
        <p:spPr>
          <a:xfrm>
            <a:off x="7654172" y="3905482"/>
            <a:ext cx="64276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05C100A2-77B3-4943-BAC3-2CE51C7A2FB6}" type="datetimeFigureOut">
              <a:rPr lang="en-US" smtClean="0"/>
              <a:t>6/12/2026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162273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5C100A2-77B3-4943-BAC3-2CE51C7A2FB6}" type="datetimeFigureOut">
              <a:rPr lang="en-US" smtClean="0"/>
              <a:t>6/12/2026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775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C100A2-77B3-4943-BAC3-2CE51C7A2FB6}" type="datetimeFigureOut">
              <a:rPr lang="en-US" smtClean="0"/>
              <a:t>6/12/2026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101918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765647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en-GB"/>
              <a:t>Click icon to add picture</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331148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422364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15864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05C100A2-77B3-4943-BAC3-2CE51C7A2FB6}" type="datetimeFigureOut">
              <a:rPr lang="en-US" smtClean="0"/>
              <a:t>6/12/2026</a:t>
            </a:fld>
            <a:endParaRPr lang="en-US"/>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B73E27E5-F9E9-CE43-A464-9AC40955A905}" type="slidenum">
              <a:rPr lang="en-US" smtClean="0"/>
              <a:t>‹#›</a:t>
            </a:fld>
            <a:endParaRPr lang="en-US"/>
          </a:p>
        </p:txBody>
      </p:sp>
    </p:spTree>
    <p:extLst>
      <p:ext uri="{BB962C8B-B14F-4D97-AF65-F5344CB8AC3E}">
        <p14:creationId xmlns:p14="http://schemas.microsoft.com/office/powerpoint/2010/main" val="26985095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hyperlink" Target="https://www.telfordsafeguardingpartnership.org.uk/adults/types-of-abuse/domestic-abuse/clares-law/" TargetMode="External"/><Relationship Id="rId7"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hyperlink" Target="https://view.officeapps.live.com/op/view.aspx?src=https%3A%2F%2Fwww.telfordsafeguardingpartnership.org.uk%2Fmedia%2Fs0rn1k4m%2Fsafeguarding-partnership-7-minute-briefings-domestic-homicide-reviews-and-suicides.pptx&amp;wdOrigin=BROWSELINK" TargetMode="External"/><Relationship Id="rId5" Type="http://schemas.openxmlformats.org/officeDocument/2006/relationships/hyperlink" Target="https://view.officeapps.live.com/op/view.aspx?src=https%3A%2F%2Fwww.telfordsafeguardingpartnership.org.uk%2Fmedia%2Fl0mjanmu%2Fprofessional-curiosity.pptx&amp;wdOrigin=BROWSELINK" TargetMode="External"/><Relationship Id="rId4" Type="http://schemas.openxmlformats.org/officeDocument/2006/relationships/hyperlink" Target="https://view.officeapps.live.com/op/view.aspx?src=https%3A%2F%2Fwww.telfordsafeguardingpartnership.org.uk%2Fmedia%2Fiw4lhors%2Fnon-fatal-strangulation-7-min-briefing.pptx&amp;wdOrigin=BROWSELI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ed Rectangle 34">
            <a:extLst>
              <a:ext uri="{FF2B5EF4-FFF2-40B4-BE49-F238E27FC236}">
                <a16:creationId xmlns:a16="http://schemas.microsoft.com/office/drawing/2014/main" id="{EAC4BFA6-A7B7-D546-A8AF-5857BD8894E4}"/>
              </a:ext>
            </a:extLst>
          </p:cNvPr>
          <p:cNvSpPr/>
          <p:nvPr/>
        </p:nvSpPr>
        <p:spPr>
          <a:xfrm>
            <a:off x="257939" y="3699920"/>
            <a:ext cx="4721144" cy="6617307"/>
          </a:xfrm>
          <a:prstGeom prst="roundRect">
            <a:avLst>
              <a:gd name="adj" fmla="val 4442"/>
            </a:avLst>
          </a:prstGeom>
          <a:solidFill>
            <a:schemeClr val="bg1"/>
          </a:solidFill>
          <a:ln w="63500">
            <a:solidFill>
              <a:srgbClr val="FF696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6ECB551B-6C00-EC44-87DE-ECEE39377E75}"/>
              </a:ext>
            </a:extLst>
          </p:cNvPr>
          <p:cNvSpPr/>
          <p:nvPr/>
        </p:nvSpPr>
        <p:spPr>
          <a:xfrm>
            <a:off x="8355691" y="3561177"/>
            <a:ext cx="6361898" cy="2988705"/>
          </a:xfrm>
          <a:prstGeom prst="roundRect">
            <a:avLst>
              <a:gd name="adj" fmla="val 4442"/>
            </a:avLst>
          </a:prstGeom>
          <a:solidFill>
            <a:schemeClr val="bg1"/>
          </a:solidFill>
          <a:ln w="63500">
            <a:solidFill>
              <a:srgbClr val="74CE7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8ACE1DD9-79DA-B240-8D64-3489F6ED1A84}"/>
              </a:ext>
            </a:extLst>
          </p:cNvPr>
          <p:cNvSpPr/>
          <p:nvPr/>
        </p:nvSpPr>
        <p:spPr>
          <a:xfrm>
            <a:off x="5223432" y="6785465"/>
            <a:ext cx="9550233" cy="3531762"/>
          </a:xfrm>
          <a:prstGeom prst="roundRect">
            <a:avLst>
              <a:gd name="adj" fmla="val 4442"/>
            </a:avLst>
          </a:prstGeom>
          <a:solidFill>
            <a:schemeClr val="bg1"/>
          </a:solidFill>
          <a:ln w="63500">
            <a:solidFill>
              <a:srgbClr val="CFEC7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website.</a:t>
            </a:r>
            <a:endParaRPr lang="en-US" dirty="0"/>
          </a:p>
        </p:txBody>
      </p:sp>
      <p:sp>
        <p:nvSpPr>
          <p:cNvPr id="39" name="Rounded Rectangle 38">
            <a:extLst>
              <a:ext uri="{FF2B5EF4-FFF2-40B4-BE49-F238E27FC236}">
                <a16:creationId xmlns:a16="http://schemas.microsoft.com/office/drawing/2014/main" id="{1A85DF91-ECB6-234A-8930-9318D6A05FD5}"/>
              </a:ext>
            </a:extLst>
          </p:cNvPr>
          <p:cNvSpPr/>
          <p:nvPr/>
        </p:nvSpPr>
        <p:spPr>
          <a:xfrm>
            <a:off x="345679" y="1545761"/>
            <a:ext cx="14379330" cy="1904280"/>
          </a:xfrm>
          <a:prstGeom prst="roundRect">
            <a:avLst>
              <a:gd name="adj" fmla="val 4442"/>
            </a:avLst>
          </a:prstGeom>
          <a:solidFill>
            <a:schemeClr val="bg1"/>
          </a:solidFill>
          <a:ln w="63500">
            <a:solidFill>
              <a:srgbClr val="CB77C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2A35B9BF-CF0E-9C4D-B48E-B76AFD363614}"/>
              </a:ext>
            </a:extLst>
          </p:cNvPr>
          <p:cNvPicPr>
            <a:picLocks noChangeAspect="1"/>
          </p:cNvPicPr>
          <p:nvPr/>
        </p:nvPicPr>
        <p:blipFill>
          <a:blip r:embed="rId2"/>
          <a:stretch>
            <a:fillRect/>
          </a:stretch>
        </p:blipFill>
        <p:spPr>
          <a:xfrm>
            <a:off x="7305878" y="6811455"/>
            <a:ext cx="431800" cy="520700"/>
          </a:xfrm>
          <a:prstGeom prst="rect">
            <a:avLst/>
          </a:prstGeom>
        </p:spPr>
      </p:pic>
      <p:sp>
        <p:nvSpPr>
          <p:cNvPr id="32" name="TextBox 31">
            <a:extLst>
              <a:ext uri="{FF2B5EF4-FFF2-40B4-BE49-F238E27FC236}">
                <a16:creationId xmlns:a16="http://schemas.microsoft.com/office/drawing/2014/main" id="{39C983F3-39D0-554B-9F9E-55B91B9093FC}"/>
              </a:ext>
            </a:extLst>
          </p:cNvPr>
          <p:cNvSpPr txBox="1"/>
          <p:nvPr/>
        </p:nvSpPr>
        <p:spPr>
          <a:xfrm>
            <a:off x="393391" y="1637956"/>
            <a:ext cx="14284074" cy="2277547"/>
          </a:xfrm>
          <a:prstGeom prst="rect">
            <a:avLst/>
          </a:prstGeom>
          <a:noFill/>
        </p:spPr>
        <p:txBody>
          <a:bodyPr wrap="square" rtlCol="0">
            <a:spAutoFit/>
          </a:bodyPr>
          <a:lstStyle/>
          <a:p>
            <a:pPr fontAlgn="t"/>
            <a:r>
              <a:rPr lang="en-GB" sz="1400" b="1" dirty="0">
                <a:latin typeface="Arial" panose="020B0604020202020204" pitchFamily="34" charset="0"/>
                <a:cs typeface="Arial" panose="020B0604020202020204" pitchFamily="34" charset="0"/>
              </a:rPr>
              <a:t>Background – </a:t>
            </a:r>
            <a:r>
              <a:rPr lang="en-GB" sz="1400" dirty="0">
                <a:latin typeface="Arial" panose="020B0604020202020204" pitchFamily="34" charset="0"/>
                <a:cs typeface="Arial" panose="020B0604020202020204" pitchFamily="34" charset="0"/>
              </a:rPr>
              <a:t>Samantha was a 36‑year‑old woman living in Telford, described by friends as intelligent, independent and socially connected, with a successful professional career. She lived with bipolar disorder and was later diagnosed with ADHD, but engaged with treatment and maintained employment and supportive relationships. Following a rapid marriage, Samantha experienced coercive control, emotional, financial and physical abuse by her husband, which intensified after separation and included stalking and threats to her safety. Professionals and those close to Samantha observed patterns consistent with trauma bonding, whereby periods of abuse were interspersed with reconciliation and reassurance, contributing to continued emotional attachment, self‑blame and difficulty maintaining separation. In the months prior to her death in September 2024, Samantha disclosed domestic abuse to professionals and specialist services; her risk was assessed as high and a referral to a Multi‑Agency Risk Assessment Conference (MARAC) was agreed but not progressed, and opportunities to utilise the Domestic Violence Disclosure Scheme (Clare’s Law) were not taken. These factors formed part of the context of escalating risk, increasing distress and isolation in the period leading up to her death.</a:t>
            </a:r>
          </a:p>
          <a:p>
            <a:r>
              <a:rPr lang="en-GB" sz="1400" b="1" dirty="0">
                <a:latin typeface="Arial" panose="020B0604020202020204" pitchFamily="34" charset="0"/>
                <a:cs typeface="Arial" panose="020B0604020202020204" pitchFamily="34" charset="0"/>
              </a:rPr>
              <a:t> </a:t>
            </a:r>
          </a:p>
          <a:p>
            <a:endParaRPr lang="en-GB" sz="1600" b="1" dirty="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E6A2FF2E-8536-B344-802F-A1F7C3B73486}"/>
              </a:ext>
            </a:extLst>
          </p:cNvPr>
          <p:cNvSpPr txBox="1"/>
          <p:nvPr/>
        </p:nvSpPr>
        <p:spPr>
          <a:xfrm>
            <a:off x="345679" y="3816174"/>
            <a:ext cx="4633404" cy="624786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Positive and Proactive Steps</a:t>
            </a:r>
          </a:p>
          <a:p>
            <a:endParaRPr lang="en-GB" sz="1600" b="1" dirty="0">
              <a:latin typeface="Arial" panose="020B0604020202020204" pitchFamily="34" charset="0"/>
              <a:cs typeface="Arial" panose="020B0604020202020204" pitchFamily="34" charset="0"/>
            </a:endParaRPr>
          </a:p>
          <a:p>
            <a:pPr fontAlgn="t"/>
            <a:r>
              <a:rPr lang="en-GB" sz="1600" dirty="0"/>
              <a:t>Partners have taken clear, practical steps to improve how we respond to domestic abuse. We’ve tightened referral pathways so all standard and medium-risk cases are picked up, shared properly and offered support, reducing the chance of anyone slipping through the net. </a:t>
            </a:r>
          </a:p>
          <a:p>
            <a:pPr fontAlgn="t"/>
            <a:endParaRPr lang="en-GB" sz="1600" dirty="0"/>
          </a:p>
          <a:p>
            <a:pPr fontAlgn="t"/>
            <a:r>
              <a:rPr lang="en-GB" sz="1600" dirty="0"/>
              <a:t>Staff awareness has been boosted through simple tools, training and regular messages—covering </a:t>
            </a:r>
            <a:r>
              <a:rPr lang="en-GB" sz="1600" dirty="0">
                <a:hlinkClick r:id="rId3"/>
              </a:rPr>
              <a:t>Clare’s Law</a:t>
            </a:r>
            <a:r>
              <a:rPr lang="en-GB" sz="1600" dirty="0"/>
              <a:t>, </a:t>
            </a:r>
            <a:r>
              <a:rPr lang="en-GB" sz="1600" dirty="0">
                <a:hlinkClick r:id="rId4"/>
              </a:rPr>
              <a:t>non-fatal strangulation</a:t>
            </a:r>
            <a:r>
              <a:rPr lang="en-GB" sz="1600" dirty="0"/>
              <a:t>, trauma bonding and the importance of </a:t>
            </a:r>
            <a:r>
              <a:rPr lang="en-GB" sz="1600" dirty="0">
                <a:hlinkClick r:id="rId5"/>
              </a:rPr>
              <a:t>professional curiosity</a:t>
            </a:r>
            <a:r>
              <a:rPr lang="en-GB" sz="1600" dirty="0"/>
              <a:t>. </a:t>
            </a:r>
          </a:p>
          <a:p>
            <a:pPr fontAlgn="t"/>
            <a:endParaRPr lang="en-GB" sz="1600" dirty="0"/>
          </a:p>
          <a:p>
            <a:pPr fontAlgn="t"/>
            <a:r>
              <a:rPr lang="en-GB" sz="1600" dirty="0"/>
              <a:t>Stronger oversight is now in place, with a dedicated panel tracking learning from reviews and spotting gaps early, especially around the </a:t>
            </a:r>
            <a:r>
              <a:rPr lang="en-GB" sz="1600" dirty="0">
                <a:hlinkClick r:id="rId6"/>
              </a:rPr>
              <a:t>link between domestic abuse and suicide</a:t>
            </a:r>
            <a:r>
              <a:rPr lang="en-GB" sz="1600" dirty="0"/>
              <a:t>. Frontline staff also now have clearer guidance on working with perpetrators and safeguarding processes. </a:t>
            </a:r>
          </a:p>
          <a:p>
            <a:pPr fontAlgn="t"/>
            <a:endParaRPr lang="en-GB" sz="1600" dirty="0"/>
          </a:p>
          <a:p>
            <a:pPr fontAlgn="t"/>
            <a:r>
              <a:rPr lang="en-GB" sz="1600" dirty="0"/>
              <a:t>Overall, these changes show real progress—making our response more joined-up, more consistent and more focused on keeping people safe.</a:t>
            </a:r>
          </a:p>
          <a:p>
            <a:endParaRPr lang="en-GB" sz="1600" b="1" dirty="0">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35D5080D-642F-C048-9653-850984CA86A5}"/>
              </a:ext>
            </a:extLst>
          </p:cNvPr>
          <p:cNvSpPr txBox="1"/>
          <p:nvPr/>
        </p:nvSpPr>
        <p:spPr>
          <a:xfrm>
            <a:off x="5199102" y="7516460"/>
            <a:ext cx="472114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a:t>
            </a:r>
            <a:endParaRPr lang="en-GB" sz="1600" b="1"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50E5B87-2D2B-9042-899A-E439688525B5}"/>
              </a:ext>
            </a:extLst>
          </p:cNvPr>
          <p:cNvSpPr txBox="1"/>
          <p:nvPr/>
        </p:nvSpPr>
        <p:spPr>
          <a:xfrm>
            <a:off x="8409149" y="3553991"/>
            <a:ext cx="6225924" cy="3139321"/>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Process</a:t>
            </a:r>
          </a:p>
          <a:p>
            <a:endParaRPr lang="en-GB" sz="1600" b="1" dirty="0">
              <a:latin typeface="Arial" panose="020B0604020202020204" pitchFamily="34" charset="0"/>
              <a:cs typeface="Arial" panose="020B0604020202020204" pitchFamily="34" charset="0"/>
            </a:endParaRPr>
          </a:p>
          <a:p>
            <a:pPr algn="just"/>
            <a:r>
              <a:rPr lang="en-GB" sz="1400" dirty="0">
                <a:latin typeface="Arial" panose="020B0604020202020204" pitchFamily="34" charset="0"/>
                <a:cs typeface="Arial" panose="020B0604020202020204" pitchFamily="34" charset="0"/>
              </a:rPr>
              <a:t>Following receipt of the referral in early summer 2023 scoping information was requested which informed the decision to progress to a Domestic Homicide Review in late summer 2023. Immediate safeguarding actions were implemented and an independent author was sourced in early autumn 2023. The review panel was made up of practitioners involved with the case alongside managers from across the partnership and met formally three times throughout the process, with additional theme specific meetings taking place in between. Contact was made with family and friends to allow opportunity for them to contribute to the review if they wished. The report was submitted to the Home Office for their quality assurance feedback in November 2024 and their feedback was received in late May 2025.</a:t>
            </a:r>
          </a:p>
          <a:p>
            <a:endParaRPr lang="en-GB" sz="12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72BD96F-7FD7-774B-8DEF-6DDC64E98A70}"/>
              </a:ext>
            </a:extLst>
          </p:cNvPr>
          <p:cNvPicPr>
            <a:picLocks noChangeAspect="1"/>
          </p:cNvPicPr>
          <p:nvPr/>
        </p:nvPicPr>
        <p:blipFill>
          <a:blip r:embed="rId7"/>
          <a:stretch>
            <a:fillRect/>
          </a:stretch>
        </p:blipFill>
        <p:spPr>
          <a:xfrm>
            <a:off x="11496516" y="93688"/>
            <a:ext cx="2944103" cy="1294389"/>
          </a:xfrm>
          <a:prstGeom prst="rect">
            <a:avLst/>
          </a:prstGeom>
        </p:spPr>
      </p:pic>
      <p:sp>
        <p:nvSpPr>
          <p:cNvPr id="23" name="Rounded Rectangle 22">
            <a:extLst>
              <a:ext uri="{FF2B5EF4-FFF2-40B4-BE49-F238E27FC236}">
                <a16:creationId xmlns:a16="http://schemas.microsoft.com/office/drawing/2014/main" id="{B7177352-5193-364C-8817-E19A14E27921}"/>
              </a:ext>
            </a:extLst>
          </p:cNvPr>
          <p:cNvSpPr/>
          <p:nvPr/>
        </p:nvSpPr>
        <p:spPr>
          <a:xfrm>
            <a:off x="345750" y="249167"/>
            <a:ext cx="10669579" cy="1080789"/>
          </a:xfrm>
          <a:prstGeom prst="roundRect">
            <a:avLst>
              <a:gd name="adj" fmla="val 4442"/>
            </a:avLst>
          </a:prstGeom>
          <a:solidFill>
            <a:schemeClr val="bg1"/>
          </a:solidFill>
          <a:ln w="63500">
            <a:solidFill>
              <a:schemeClr val="accent4">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E6A2FF2E-8536-B344-802F-A1F7C3B73486}"/>
              </a:ext>
            </a:extLst>
          </p:cNvPr>
          <p:cNvSpPr txBox="1"/>
          <p:nvPr/>
        </p:nvSpPr>
        <p:spPr>
          <a:xfrm>
            <a:off x="274437" y="330042"/>
            <a:ext cx="10549507" cy="1015663"/>
          </a:xfrm>
          <a:prstGeom prst="rect">
            <a:avLst/>
          </a:prstGeom>
          <a:noFill/>
        </p:spPr>
        <p:txBody>
          <a:bodyPr wrap="square" rtlCol="0">
            <a:spAutoFit/>
          </a:bodyPr>
          <a:lstStyle/>
          <a:p>
            <a:pPr algn="ctr"/>
            <a:r>
              <a:rPr lang="en-GB" sz="3000" b="1" dirty="0">
                <a:latin typeface="Arial" panose="020B0604020202020204" pitchFamily="34" charset="0"/>
                <a:cs typeface="Arial" panose="020B0604020202020204" pitchFamily="34" charset="0"/>
              </a:rPr>
              <a:t>Domestic Homicide Review  – ‘Samantha’</a:t>
            </a:r>
          </a:p>
          <a:p>
            <a:pPr algn="ctr"/>
            <a:r>
              <a:rPr lang="en-GB" sz="3000" b="1" dirty="0">
                <a:latin typeface="Arial" panose="020B0604020202020204" pitchFamily="34" charset="0"/>
                <a:cs typeface="Arial" panose="020B0604020202020204" pitchFamily="34" charset="0"/>
              </a:rPr>
              <a:t>Learning Briefing</a:t>
            </a:r>
            <a:endParaRPr lang="en-GB" sz="30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E6A2FF2E-8536-B344-802F-A1F7C3B73486}"/>
              </a:ext>
            </a:extLst>
          </p:cNvPr>
          <p:cNvSpPr txBox="1"/>
          <p:nvPr/>
        </p:nvSpPr>
        <p:spPr>
          <a:xfrm>
            <a:off x="5299340" y="6940106"/>
            <a:ext cx="9506364" cy="3170099"/>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Recommendations and Learning</a:t>
            </a:r>
          </a:p>
          <a:p>
            <a:endParaRPr lang="en-GB" sz="1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Individuals whose circumstances are graded Standard/Medium risk in a Domestic Abuse Risk Assessment, could be at risk of losing a domestic abuse support offer.</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There were missed opportunities to utilise Clare’s Law to ensure that Samantha was fully aware of her partners domestic history and to discuss a robust safety plan.</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Professionals need to support domestic abuse victims and survivors to recognise the signs of trauma bonding and understand what is happening and why.</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Professionals should explore domestic abuse when attending to individuals at risk of self-harm or suicide.</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There were missed opportunities for the police to refer her partner to support services in relation to his abusive behaviours as they became known.</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To gain an effective understanding of Samantha’s circumstances, professionals needed to be ‘curious’ by asking questions and verifying information from alternative sources such as historic case notes and partner agencies, as required. </a:t>
            </a:r>
          </a:p>
        </p:txBody>
      </p:sp>
      <p:pic>
        <p:nvPicPr>
          <p:cNvPr id="1026" name="Picture 2" descr="What is a Seven Minute Briefi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09936" y="3770067"/>
            <a:ext cx="2568359" cy="2568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8769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0544CEDD66FF45A4C30C02F5D9BCD8" ma:contentTypeVersion="14" ma:contentTypeDescription="Create a new document." ma:contentTypeScope="" ma:versionID="51625730a38a92f04bab7c70600419ba">
  <xsd:schema xmlns:xsd="http://www.w3.org/2001/XMLSchema" xmlns:xs="http://www.w3.org/2001/XMLSchema" xmlns:p="http://schemas.microsoft.com/office/2006/metadata/properties" xmlns:ns2="71ce49bb-cf0a-4122-9119-2fd8f82facb0" xmlns:ns3="0ba1dc7b-d825-410b-8076-85f10e5c34b6" targetNamespace="http://schemas.microsoft.com/office/2006/metadata/properties" ma:root="true" ma:fieldsID="644e54487f515ddf0d4650bf4e31ed6e" ns2:_="" ns3:_="">
    <xsd:import namespace="71ce49bb-cf0a-4122-9119-2fd8f82facb0"/>
    <xsd:import namespace="0ba1dc7b-d825-410b-8076-85f10e5c34b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ce49bb-cf0a-4122-9119-2fd8f82fa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ba1dc7b-d825-410b-8076-85f10e5c34b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A15BD6-3584-4C7D-AB7B-53586E115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ce49bb-cf0a-4122-9119-2fd8f82facb0"/>
    <ds:schemaRef ds:uri="0ba1dc7b-d825-410b-8076-85f10e5c34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C601DA-C711-4C17-BA0E-EF18F3E5501F}">
  <ds:schemaRefs>
    <ds:schemaRef ds:uri="http://schemas.microsoft.com/sharepoint/v3/contenttype/forms"/>
  </ds:schemaRefs>
</ds:datastoreItem>
</file>

<file path=customXml/itemProps3.xml><?xml version="1.0" encoding="utf-8"?>
<ds:datastoreItem xmlns:ds="http://schemas.openxmlformats.org/officeDocument/2006/customXml" ds:itemID="{F46E2D25-D9D3-4CE3-AD57-53DB797AD1DF}">
  <ds:schemaRefs>
    <ds:schemaRef ds:uri="http://schemas.microsoft.com/office/2006/documentManagement/types"/>
    <ds:schemaRef ds:uri="71ce49bb-cf0a-4122-9119-2fd8f82facb0"/>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0ba1dc7b-d825-410b-8076-85f10e5c34b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312</TotalTime>
  <Words>667</Words>
  <Application>Microsoft Office PowerPoint</Application>
  <PresentationFormat>Custom</PresentationFormat>
  <Paragraphs>26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Hall.Salter</dc:creator>
  <cp:lastModifiedBy>Jones, Lisa</cp:lastModifiedBy>
  <cp:revision>58</cp:revision>
  <dcterms:created xsi:type="dcterms:W3CDTF">2021-06-18T13:41:22Z</dcterms:created>
  <dcterms:modified xsi:type="dcterms:W3CDTF">2026-06-12T13:43:44Z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0x010100AC0544CEDD66FF45A4C30C02F5D9BCD8</vt:lpwstr>
  </property>
</Properties>
</file>